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859" r:id="rId3"/>
    <p:sldId id="1238" r:id="rId4"/>
    <p:sldId id="1239" r:id="rId5"/>
    <p:sldId id="1258" r:id="rId6"/>
    <p:sldId id="1280" r:id="rId7"/>
    <p:sldId id="1302" r:id="rId8"/>
    <p:sldId id="1298" r:id="rId9"/>
    <p:sldId id="1299" r:id="rId10"/>
    <p:sldId id="1300" r:id="rId11"/>
    <p:sldId id="1301" r:id="rId12"/>
    <p:sldId id="1303" r:id="rId13"/>
    <p:sldId id="1281" r:id="rId14"/>
    <p:sldId id="1282" r:id="rId15"/>
    <p:sldId id="1286" r:id="rId16"/>
    <p:sldId id="1247" r:id="rId17"/>
    <p:sldId id="1269" r:id="rId18"/>
    <p:sldId id="1304" r:id="rId19"/>
    <p:sldId id="1314" r:id="rId20"/>
    <p:sldId id="1305" r:id="rId21"/>
    <p:sldId id="1307" r:id="rId22"/>
    <p:sldId id="1308" r:id="rId23"/>
    <p:sldId id="1309" r:id="rId24"/>
    <p:sldId id="1310" r:id="rId25"/>
    <p:sldId id="1306" r:id="rId26"/>
    <p:sldId id="1270" r:id="rId27"/>
    <p:sldId id="1311" r:id="rId28"/>
    <p:sldId id="1312" r:id="rId29"/>
    <p:sldId id="1313" r:id="rId3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jpeg"/><Relationship Id="rId1" Type="http://schemas.openxmlformats.org/officeDocument/2006/relationships/image" Target="../media/image27.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jpeg"/><Relationship Id="rId1" Type="http://schemas.openxmlformats.org/officeDocument/2006/relationships/image" Target="../media/image27.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639075"/>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6 </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生命</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活动的物质基础</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糖类、油脂、蛋白质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4087347"/>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第一单元　糖类和油脂</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724096"/>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纤维素还能与乙酸酐作用生成纤维素乙酸酯（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俗称醋酸纤维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，它常用于生产电影胶片片基。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糖类的应用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）在食品加工和生物质能源中应用广泛，如淀粉和纤维素是生产酒、醋的主要原料。</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）生物质能源的原料主要包括作物秸秆、薪柴、果壳等，其主要成分为糖类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3.eps&amp;15&amp;1-1$"/>
          <p:cNvPicPr/>
          <p:nvPr/>
        </p:nvPicPr>
        <p:blipFill>
          <a:blip r:embed="rId1" cstate="print">
            <a:extLst>
              <a:ext uri="{28A0092B-C50C-407E-A947-70E740481C1C}">
                <a14:useLocalDpi xmlns:a14="http://schemas.microsoft.com/office/drawing/2010/main" val="0"/>
              </a:ext>
            </a:extLst>
          </a:blip>
          <a:stretch>
            <a:fillRect/>
          </a:stretch>
        </p:blipFill>
        <p:spPr>
          <a:xfrm>
            <a:off x="362814" y="908720"/>
            <a:ext cx="1600200" cy="424815"/>
          </a:xfrm>
          <a:prstGeom prst="rect">
            <a:avLst/>
          </a:prstGeom>
        </p:spPr>
      </p:pic>
      <p:sp>
        <p:nvSpPr>
          <p:cNvPr id="2" name="内容占位符 1"/>
          <p:cNvSpPr>
            <a:spLocks noGrp="1"/>
          </p:cNvSpPr>
          <p:nvPr>
            <p:ph idx="1"/>
          </p:nvPr>
        </p:nvSpPr>
        <p:spPr>
          <a:xfrm>
            <a:off x="360854" y="746120"/>
            <a:ext cx="11485848" cy="5726376"/>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油脂</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的性质及应用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油脂的介绍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）油脂的定义与功能</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定义：油脂是由高级脂肪酸与甘油形成的酯。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功能：油脂是生物维持正常生命活动不可缺少的物质，是生物体内贮存能量的物质，在生物体内它能被氧化而提供能量。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）油脂的分类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脂肪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：常温常压下呈</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固态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，如牛油、羊油等。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：常温常压下呈</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液态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，如豆油、花生油、菜籽油、芝麻油等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48680"/>
            <a:ext cx="11485848" cy="310001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油脂的性质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）物理性质：不溶于水。</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一般情况下，脂肪水解得到的主要是饱和脂肪酸，烃基为饱和烃基；而油水解得到的主要是不饱和脂肪酸，烃基中含有较多的不饱和键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766614" y="3535512"/>
            <a:ext cx="6402957" cy="3096344"/>
          </a:xfrm>
          <a:prstGeom prst="rect">
            <a:avLst/>
          </a:prstGeom>
        </p:spPr>
      </p:pic>
      <p:pic>
        <p:nvPicPr>
          <p:cNvPr id="4" name="图片 3"/>
          <p:cNvPicPr>
            <a:picLocks noChangeAspect="1"/>
          </p:cNvPicPr>
          <p:nvPr/>
        </p:nvPicPr>
        <p:blipFill>
          <a:blip r:embed="rId2"/>
          <a:stretch>
            <a:fillRect/>
          </a:stretch>
        </p:blipFill>
        <p:spPr>
          <a:xfrm>
            <a:off x="7319342" y="4869160"/>
            <a:ext cx="2520280" cy="86957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②在酸性或碱性条件下，油脂能够发生水解反应。油脂与碱作用生成高级脂肪酸盐和甘油的反应称为</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皂化反应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rcRect b="15764"/>
          <a:stretch>
            <a:fillRect/>
          </a:stretch>
        </p:blipFill>
        <p:spPr>
          <a:xfrm>
            <a:off x="932180" y="2254885"/>
            <a:ext cx="7842250" cy="3118469"/>
          </a:xfrm>
          <a:prstGeom prst="rect">
            <a:avLst/>
          </a:prstGeom>
        </p:spPr>
      </p:pic>
      <p:pic>
        <p:nvPicPr>
          <p:cNvPr id="4" name="图片 3"/>
          <p:cNvPicPr>
            <a:picLocks noChangeAspect="1"/>
          </p:cNvPicPr>
          <p:nvPr/>
        </p:nvPicPr>
        <p:blipFill>
          <a:blip r:embed="rId1"/>
          <a:srcRect t="84699" r="67870"/>
          <a:stretch>
            <a:fillRect/>
          </a:stretch>
        </p:blipFill>
        <p:spPr>
          <a:xfrm>
            <a:off x="8688070" y="3501390"/>
            <a:ext cx="2519680" cy="5664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95951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油脂的应用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）在工业上，主要用来生产肥皂、高级脂肪酸、高级脂肪酸酯等。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）生产人造奶油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2"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4" name="内容占位符 3"/>
          <p:cNvSpPr>
            <a:spLocks noGrp="1"/>
          </p:cNvSpPr>
          <p:nvPr>
            <p:ph idx="1"/>
          </p:nvPr>
        </p:nvSpPr>
        <p:spPr>
          <a:xfrm>
            <a:off x="360854" y="1340768"/>
            <a:ext cx="11485848" cy="327269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葡萄糖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的结构和性质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葡萄糖的结构</a:t>
            </a:r>
            <a:r>
              <a:rPr lang="zh-CN"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特点</a:t>
            </a:r>
            <a:endPar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cs typeface="Times New Roman" panose="02020603050405020304" pitchFamily="18" charset="0"/>
              </a:rPr>
              <a:t>分子式：</a:t>
            </a:r>
            <a:r>
              <a:rPr lang="en-US" altLang="zh-CN" b="1">
                <a:solidFill>
                  <a:srgbClr val="000000"/>
                </a:solidFill>
                <a:ea typeface="宋体" panose="02010600030101010101" pitchFamily="2" charset="-122"/>
                <a:cs typeface="Times New Roman" panose="02020603050405020304" pitchFamily="18" charset="0"/>
              </a:rPr>
              <a:t>C</a:t>
            </a:r>
            <a:r>
              <a:rPr lang="en-US" altLang="zh-CN" b="1" baseline="-25000">
                <a:solidFill>
                  <a:srgbClr val="000000"/>
                </a:solidFill>
                <a:ea typeface="宋体" panose="02010600030101010101" pitchFamily="2" charset="-122"/>
                <a:cs typeface="Times New Roman" panose="02020603050405020304" pitchFamily="18" charset="0"/>
              </a:rPr>
              <a:t>6</a:t>
            </a:r>
            <a:r>
              <a:rPr lang="en-US" altLang="zh-CN" b="1">
                <a:solidFill>
                  <a:srgbClr val="000000"/>
                </a:solidFill>
                <a:ea typeface="宋体" panose="02010600030101010101" pitchFamily="2" charset="-122"/>
                <a:cs typeface="Times New Roman" panose="02020603050405020304" pitchFamily="18" charset="0"/>
              </a:rPr>
              <a:t>H</a:t>
            </a:r>
            <a:r>
              <a:rPr lang="en-US" altLang="zh-CN" b="1" baseline="-25000">
                <a:solidFill>
                  <a:srgbClr val="000000"/>
                </a:solidFill>
                <a:ea typeface="宋体" panose="02010600030101010101" pitchFamily="2" charset="-122"/>
                <a:cs typeface="Times New Roman" panose="02020603050405020304" pitchFamily="18" charset="0"/>
              </a:rPr>
              <a:t>12</a:t>
            </a:r>
            <a:r>
              <a:rPr lang="en-US" altLang="zh-CN" b="1">
                <a:solidFill>
                  <a:srgbClr val="000000"/>
                </a:solidFill>
                <a:ea typeface="宋体" panose="02010600030101010101" pitchFamily="2" charset="-122"/>
                <a:cs typeface="Times New Roman" panose="02020603050405020304" pitchFamily="18" charset="0"/>
              </a:rPr>
              <a:t>O</a:t>
            </a:r>
            <a:r>
              <a:rPr lang="en-US" altLang="zh-CN" b="1" baseline="-25000">
                <a:solidFill>
                  <a:srgbClr val="000000"/>
                </a:solidFill>
                <a:ea typeface="宋体" panose="02010600030101010101" pitchFamily="2" charset="-122"/>
                <a:cs typeface="Times New Roman" panose="02020603050405020304" pitchFamily="18" charset="0"/>
              </a:rPr>
              <a:t>6</a:t>
            </a:r>
            <a:r>
              <a:rPr lang="en-US" altLang="zh-CN" b="1">
                <a:solidFill>
                  <a:srgbClr val="000000"/>
                </a:solidFill>
                <a:cs typeface="Times New Roman" panose="02020603050405020304" pitchFamily="18" charset="0"/>
              </a:rPr>
              <a:t>；最简式：</a:t>
            </a:r>
            <a:r>
              <a:rPr lang="en-US" altLang="zh-CN" b="1">
                <a:solidFill>
                  <a:srgbClr val="000000"/>
                </a:solidFill>
                <a:ea typeface="宋体" panose="02010600030101010101" pitchFamily="2" charset="-122"/>
                <a:cs typeface="Times New Roman" panose="02020603050405020304" pitchFamily="18" charset="0"/>
              </a:rPr>
              <a:t>CH</a:t>
            </a:r>
            <a:r>
              <a:rPr lang="en-US" altLang="zh-CN" b="1" baseline="-25000">
                <a:solidFill>
                  <a:srgbClr val="000000"/>
                </a:solidFill>
                <a:ea typeface="宋体" panose="02010600030101010101" pitchFamily="2" charset="-122"/>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O</a:t>
            </a:r>
            <a:r>
              <a:rPr lang="en-US" altLang="zh-CN" b="1">
                <a:solidFill>
                  <a:srgbClr val="000000"/>
                </a:solidFill>
                <a:cs typeface="Times New Roman" panose="02020603050405020304" pitchFamily="18" charset="0"/>
              </a:rPr>
              <a:t>；结构简式</a:t>
            </a:r>
            <a:r>
              <a:rPr lang="en-US" altLang="zh-CN" b="1" smtClean="0">
                <a:solidFill>
                  <a:srgbClr val="000000"/>
                </a:solidFill>
                <a:cs typeface="Times New Roman" panose="02020603050405020304" pitchFamily="18" charset="0"/>
              </a:rPr>
              <a:t>：</a:t>
            </a:r>
            <a:endParaRPr lang="en-US" altLang="zh-CN" b="1" smtClean="0">
              <a:solidFill>
                <a:srgbClr val="000000"/>
              </a:solidFill>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葡萄糖属于多羟基醛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，与果糖互为同分异构体，含有羟基和醛基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6815286" y="2276872"/>
            <a:ext cx="5162097" cy="153565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葡萄糖的性质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419718" y="1556792"/>
          <a:ext cx="11368120" cy="3887942"/>
        </p:xfrm>
        <a:graphic>
          <a:graphicData uri="http://schemas.openxmlformats.org/drawingml/2006/table">
            <a:tbl>
              <a:tblPr firstRow="1" firstCol="1" bandRow="1"/>
              <a:tblGrid>
                <a:gridCol w="2163370"/>
                <a:gridCol w="5688632"/>
                <a:gridCol w="3516118"/>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试剂或条件</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表现性质的官能团</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98051">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加成反应</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/Ni</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醛基</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8051">
                <a:tc rowSpan="4">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氧化反应</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银氨溶液</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298051">
                <a:tc vMerge="1">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新制的</a:t>
                      </a:r>
                      <a:r>
                        <a:rPr lang="en-US" sz="2400" b="1">
                          <a:solidFill>
                            <a:srgbClr val="000000"/>
                          </a:solidFill>
                          <a:effectLst/>
                          <a:latin typeface="+mn-lt"/>
                          <a:ea typeface="仿宋" panose="02010609060101010101" pitchFamily="49" charset="-122"/>
                          <a:cs typeface="Times New Roman" panose="02020603050405020304" pitchFamily="18" charset="0"/>
                        </a:rPr>
                        <a:t>Cu</a:t>
                      </a: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OH</a:t>
                      </a: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zh-CN" sz="2400" b="1">
                          <a:solidFill>
                            <a:srgbClr val="000000"/>
                          </a:solidFill>
                          <a:effectLst/>
                          <a:latin typeface="+mn-lt"/>
                          <a:ea typeface="仿宋" panose="02010609060101010101" pitchFamily="49" charset="-122"/>
                          <a:cs typeface="Times New Roman" panose="02020603050405020304" pitchFamily="18" charset="0"/>
                        </a:rPr>
                        <a:t>悬浊液</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298051">
                <a:tc vMerge="1">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溴水、酸性高锰酸钾溶液</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298051">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生理氧化</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96102">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酯化反应</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乙酸等</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羟基</a:t>
                      </a:r>
                      <a:endParaRPr lang="zh-CN" sz="2400">
                        <a:effectLst/>
                        <a:latin typeface="+mn-lt"/>
                        <a:ea typeface="仿宋" panose="02010609060101010101" pitchFamily="49" charset="-122"/>
                        <a:cs typeface="Times New Roman" panose="02020603050405020304" pitchFamily="18" charset="0"/>
                      </a:endParaRPr>
                    </a:p>
                  </a:txBody>
                  <a:tcPr marL="37256" marR="3725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2928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发酵法制备葡萄糖和酒精</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）淀粉水解制葡萄糖：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）葡萄糖发酵生成酒精：</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1"/>
          <a:stretch>
            <a:fillRect/>
          </a:stretch>
        </p:blipFill>
        <p:spPr>
          <a:xfrm>
            <a:off x="2782836" y="2178475"/>
            <a:ext cx="5819647" cy="1064569"/>
          </a:xfrm>
          <a:prstGeom prst="rect">
            <a:avLst/>
          </a:prstGeom>
        </p:spPr>
      </p:pic>
      <p:pic>
        <p:nvPicPr>
          <p:cNvPr id="4" name="图片 3"/>
          <p:cNvPicPr>
            <a:picLocks noChangeAspect="1"/>
          </p:cNvPicPr>
          <p:nvPr/>
        </p:nvPicPr>
        <p:blipFill>
          <a:blip r:embed="rId2"/>
          <a:stretch>
            <a:fillRect/>
          </a:stretch>
        </p:blipFill>
        <p:spPr>
          <a:xfrm>
            <a:off x="2975051" y="4294326"/>
            <a:ext cx="5435219" cy="129522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8978"/>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）转化关系：</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2062758" y="2276872"/>
            <a:ext cx="6428953" cy="103920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831080"/>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糖类</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判断的误区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大多数糖类的组成可以用通式</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i="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表示，少数糖类的组成不符合该通式，如脱氧核糖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、鼠李糖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；组成符合该通式的物质也不一定是糖类，如乙酸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、甲酸甲酯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HCOOCH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判断某物质是否属于糖类，要依据其结构特点，只有多羟基醛或多羟基酮以及能水解生成多羟基醛或多羟基酮的物质才属于糖类。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葡萄糖和果糖属于单糖不是因为它们的分子中碳原子数少，而是因为它们不能水解</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顿有所悟.eps&amp;347&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33802" y="908720"/>
            <a:ext cx="1744980" cy="3822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248030" y="620688"/>
            <a:ext cx="4983368" cy="644065"/>
          </a:xfrm>
          <a:prstGeom prst="rect">
            <a:avLst/>
          </a:prstGeom>
        </p:spPr>
      </p:pic>
      <p:pic>
        <p:nvPicPr>
          <p:cNvPr id="2" name="图片 1"/>
          <p:cNvPicPr>
            <a:picLocks noChangeAspect="1"/>
          </p:cNvPicPr>
          <p:nvPr/>
        </p:nvPicPr>
        <p:blipFill>
          <a:blip r:embed="rId2"/>
          <a:stretch>
            <a:fillRect/>
          </a:stretch>
        </p:blipFill>
        <p:spPr>
          <a:xfrm>
            <a:off x="3646934" y="1264752"/>
            <a:ext cx="4248754" cy="5260591"/>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1"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sp>
        <p:nvSpPr>
          <p:cNvPr id="5" name="内容占位符 4"/>
          <p:cNvSpPr>
            <a:spLocks noGrp="1"/>
          </p:cNvSpPr>
          <p:nvPr>
            <p:ph idx="1"/>
          </p:nvPr>
        </p:nvSpPr>
        <p:spPr>
          <a:xfrm>
            <a:off x="360854" y="668269"/>
            <a:ext cx="11485848" cy="375660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葡萄糖的结构简式为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，下列关于葡萄糖的说法不正确的是（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完全燃烧的产物是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葡萄糖发生银镜反应能生成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 Ag</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葡萄糖的水溶液与过量钠反应，得到的氢气多于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25 mol</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分别充分燃烧等质量的葡萄糖和甲醛，消耗氧气的量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43191" y="966809"/>
            <a:ext cx="898733" cy="360039"/>
          </a:xfrm>
          <a:prstGeom prst="rect">
            <a:avLst/>
          </a:prstGeom>
        </p:spPr>
      </p:pic>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360854" y="4308645"/>
            <a:ext cx="923925" cy="329565"/>
          </a:xfrm>
          <a:prstGeom prst="rect">
            <a:avLst/>
          </a:prstGeom>
        </p:spPr>
      </p:pic>
      <p:sp>
        <p:nvSpPr>
          <p:cNvPr id="5" name="内容占位符 4"/>
          <p:cNvSpPr>
            <a:spLocks noGrp="1"/>
          </p:cNvSpPr>
          <p:nvPr>
            <p:ph idx="1"/>
          </p:nvPr>
        </p:nvSpPr>
        <p:spPr>
          <a:xfrm>
            <a:off x="360854" y="764704"/>
            <a:ext cx="11485848" cy="3346237"/>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中只含有碳、氢、氧三种元素，完全燃烧后的产物是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葡萄糖发生银镜反应能生成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错误；葡萄糖的水溶液中除了葡萄糖中的羟基能与钠反应产生氢气外，水也可以和钠反应产生氢气，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正确；葡萄糖的分子式为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，最简式为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，甲醛的分子式为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，所以充分燃烧等质量的葡萄糖和甲醛，消耗氧气的量相同，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2" name="矩形 1"/>
          <p:cNvSpPr/>
          <p:nvPr/>
        </p:nvSpPr>
        <p:spPr>
          <a:xfrm>
            <a:off x="1198662" y="4150261"/>
            <a:ext cx="699230"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89428"/>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本题应该注意以下两点：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含有相同官能团的有机物具有相似的化学性质，反应的化学方程式相似。</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熟记各类有机反应中官能团与试剂反应时的比例关系。</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顿有所悟.eps&amp;347&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33802" y="908720"/>
            <a:ext cx="1744980" cy="38227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5469254"/>
              </a:xfrm>
            </p:spPr>
            <p:txBody>
              <a:bodyPr/>
              <a:lstStyle/>
              <a:p>
                <a:pPr hangingPunct="0">
                  <a:lnSpc>
                    <a:spcPct val="130000"/>
                  </a:lnSpc>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糖类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的检验和水解程度的判断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糖类还原性的检验</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）还原性糖能与银氨溶液发生银镜反应，如葡萄糖与银氨溶液反应：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水浴加热</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）还原性糖能与新制氢氧化铜悬浊液反应生成红色沉淀，如葡萄糖与新制氢氧化铜悬浊液反应：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64704"/>
                <a:ext cx="11485848" cy="5469254"/>
              </a:xfrm>
              <a:blipFill rotWithShape="1">
                <a:blip r:embed="rId2"/>
                <a:stretch>
                  <a:fillRect l="-2" t="-3" r="1" b="3"/>
                </a:stretch>
              </a:blipFill>
            </p:spPr>
            <p:txBody>
              <a:bodyPr/>
              <a:lstStyle/>
              <a:p>
                <a:r>
                  <a:rPr lang="zh-CN" altLang="en-US">
                    <a:noFill/>
                  </a:rPr>
                  <a:t> </a:t>
                </a:r>
              </a:p>
            </p:txBody>
          </p:sp>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170099"/>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判断淀粉的水解程度</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）实验原理</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淀粉在酸的作用下发生水解反应最终生成葡萄糖，反应物淀粉遇碘变蓝色，不能发生银镜反应；产物葡萄糖遇碘不变蓝，能发生银镜反应。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实验步骤</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638822" y="3916219"/>
            <a:ext cx="6290650" cy="215931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实验现象及结论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484784"/>
          <a:ext cx="11485849" cy="2194560"/>
        </p:xfrm>
        <a:graphic>
          <a:graphicData uri="http://schemas.openxmlformats.org/drawingml/2006/table">
            <a:tbl>
              <a:tblPr firstRow="1" firstCol="1" bandRow="1"/>
              <a:tblGrid>
                <a:gridCol w="1477080"/>
                <a:gridCol w="3691552"/>
                <a:gridCol w="3691552"/>
                <a:gridCol w="2625665"/>
              </a:tblGrid>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黑体" panose="02010609060101010101" pitchFamily="49" charset="-122"/>
                          <a:cs typeface="Times New Roman" panose="02020603050405020304" pitchFamily="18" charset="0"/>
                        </a:rPr>
                        <a:t>项目</a:t>
                      </a:r>
                      <a:endParaRPr lang="zh-CN" sz="1100">
                        <a:effectLst/>
                        <a:latin typeface="+mn-lt"/>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黑体" panose="02010609060101010101" pitchFamily="49" charset="-122"/>
                          <a:cs typeface="Times New Roman" panose="02020603050405020304" pitchFamily="18" charset="0"/>
                        </a:rPr>
                        <a:t>现象A</a:t>
                      </a:r>
                      <a:endParaRPr lang="zh-CN" sz="1100">
                        <a:effectLst/>
                        <a:latin typeface="+mn-lt"/>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黑体" panose="02010609060101010101" pitchFamily="49" charset="-122"/>
                          <a:cs typeface="Times New Roman" panose="02020603050405020304" pitchFamily="18" charset="0"/>
                        </a:rPr>
                        <a:t>现象B</a:t>
                      </a:r>
                      <a:endParaRPr lang="zh-CN" sz="1100">
                        <a:effectLst/>
                        <a:latin typeface="+mn-lt"/>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黑体" panose="02010609060101010101" pitchFamily="49" charset="-122"/>
                          <a:cs typeface="Times New Roman" panose="02020603050405020304" pitchFamily="18" charset="0"/>
                        </a:rPr>
                        <a:t>结论</a:t>
                      </a:r>
                      <a:endParaRPr lang="zh-CN" sz="1100">
                        <a:effectLst/>
                        <a:latin typeface="+mn-lt"/>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1</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未出现银镜</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溶液变蓝</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淀粉尚未水解</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2</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出现银镜</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溶液变蓝</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淀粉部分水解</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3</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出现银镜</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溶液不变蓝</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淀粉完全水解</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40834"/>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利用银镜反应或与新制</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悬浊液的反应检验糖类的水解产物时，必须先加碱使溶液显碱性。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检验淀粉水解是否完全时，要直接向在水解液中加入碘水，不能加入氢氧化钠溶液后再加碘水。</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顿有所悟.eps&amp;347&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33802" y="908720"/>
            <a:ext cx="1744980" cy="38227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1"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12402"/>
            <a:ext cx="11485848" cy="486460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实验能获得成功的是（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向蔗糖溶液中加入稀硫酸，加热，然后加入银氨溶液，水浴加热，有银镜生成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向硫酸铜溶液中加入几滴稀</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溶液后，加入葡萄糖溶液，煮沸后，有红色沉淀析出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向淀粉溶液中加入唾液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含淀粉酶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，水浴加热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36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，冷却后加入银氨溶液，再水浴加热，有银镜生成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向淀粉溶液中加入稀硫酸，微热后，再加入新制</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悬浊液，无明显现象，说明淀粉没有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a:t>
            </a:r>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393489" y="3155336"/>
            <a:ext cx="923925" cy="329565"/>
          </a:xfrm>
          <a:prstGeom prst="rect">
            <a:avLst/>
          </a:prstGeom>
        </p:spPr>
      </p:pic>
      <p:sp>
        <p:nvSpPr>
          <p:cNvPr id="5" name="内容占位符 4"/>
          <p:cNvSpPr>
            <a:spLocks noGrp="1"/>
          </p:cNvSpPr>
          <p:nvPr>
            <p:ph idx="1"/>
          </p:nvPr>
        </p:nvSpPr>
        <p:spPr>
          <a:xfrm>
            <a:off x="360854" y="764704"/>
            <a:ext cx="11485848" cy="223824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镜反应需在碱性环境下进行，应该先加碱中和稀硫酸，再做银镜实验，</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错误；配制新制</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悬浊液时，</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溶液应过量，使混合液呈强碱性，</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错误；由选项中流程可知，</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正确；加新制</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悬浊液之前应先加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溶液中和稀硫酸，</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2" name="矩形 1"/>
          <p:cNvSpPr/>
          <p:nvPr/>
        </p:nvSpPr>
        <p:spPr>
          <a:xfrm>
            <a:off x="1126654" y="2996952"/>
            <a:ext cx="716863"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C</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2"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1412776"/>
                <a:ext cx="11485848" cy="5267596"/>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单糖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的性质及应用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糖类的定义和分类</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）定义：糖类一般是指多羟基醛或多羟基酮以及能水解生成它们的物质。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单糖：一般就是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多羟基醛或多羟基酮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，不能再水解。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单糖</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按照分子中所含碳原子数的多少：丙糖、丁糖等</m:t>
                            </m:r>
                          </m:e>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按照所含官能团的不同：醛糖和酮糖</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qArr>
                      </m:e>
                    </m:d>
                  </m:oMath>
                </a14:m>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低聚糖和多糖在一定条件下可以水解生成单糖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1412776"/>
                <a:ext cx="11485848" cy="5267596"/>
              </a:xfrm>
              <a:blipFill rotWithShape="1">
                <a:blip r:embed="rId3"/>
                <a:stretch>
                  <a:fillRect l="-2" t="-10" r="1" b="3"/>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71457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葡萄糖和果糖的结构</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葡萄糖和果糖的分子式都为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。葡萄糖属于己醛糖，其结构简式可表示为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；果糖属于己酮糖，其结构简式可以表示为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葡萄糖的化学性质</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）葡萄糖能和银氨溶液反应，也能和新制的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悬浊液反应，具有醛的典型性质。化学方程式为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，该反应可用于检验糖尿病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714578"/>
              </a:xfrm>
              <a:blipFill rotWithShape="1">
                <a:blip r:embed="rId1"/>
                <a:stretch>
                  <a:fillRect l="-2" t="-11" r="1" b="4"/>
                </a:stretch>
              </a:blipFill>
            </p:spPr>
            <p:txBody>
              <a:bodyPr/>
              <a:lstStyle/>
              <a:p>
                <a:r>
                  <a:rPr lang="zh-CN" altLang="en-US">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86836"/>
          </a:xfrm>
        </p:spPr>
        <p:txBody>
          <a:bodyPr/>
          <a:lstStyle/>
          <a:p>
            <a:pPr lvl="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）葡萄糖能和羧酸发生酯化反应，具有醇的典型性质。</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）由于基团之间的相互影响，葡萄糖还具有自身的一些特殊性质，如旋光性、溶解性等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1"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5" name="内容占位符 4"/>
          <p:cNvSpPr>
            <a:spLocks noGrp="1"/>
          </p:cNvSpPr>
          <p:nvPr>
            <p:ph idx="1"/>
          </p:nvPr>
        </p:nvSpPr>
        <p:spPr>
          <a:xfrm>
            <a:off x="360854" y="692696"/>
            <a:ext cx="11485848" cy="3654014"/>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多糖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的性质及应用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低聚糖</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）通常把由不到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个单糖缩合形成的糖类化合物称为低聚糖，低聚糖彻底水解后将得到单糖。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）低聚糖中以二糖最为常见，二糖又以蔗糖、麦芽糖、乳糖、纤维二糖等最普遍。四者互为同分异构体，分子式都为</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22</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）二糖由两个单糖分子之间脱去一分子水形成，结构比较复杂。麦芽糖、纤维二糖和乳糖都能发生银镜反应。麦芽糖和纤维二糖水解后都</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只得到葡萄糖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，乳糖水解后则得到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半乳糖和葡萄糖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。麦芽糖有甜味且能被人体水解，而纤维二糖无甜味且不能被人体水解。</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蔗糖不能发生银镜反应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，它在硫酸催化下会水解生成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葡萄糖和果糖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278782" y="3356992"/>
            <a:ext cx="7022523" cy="138545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12420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多糖</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）淀粉——植物贮存能量的主要物质</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在淀粉酶催化下水解生成麦芽糖：</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smtClean="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在酸催化下水解生成葡萄糖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566814" y="2852936"/>
            <a:ext cx="6188559" cy="1252254"/>
          </a:xfrm>
          <a:prstGeom prst="rect">
            <a:avLst/>
          </a:prstGeom>
        </p:spPr>
      </p:pic>
      <p:pic>
        <p:nvPicPr>
          <p:cNvPr id="3" name="图片 2"/>
          <p:cNvPicPr>
            <a:picLocks noChangeAspect="1"/>
          </p:cNvPicPr>
          <p:nvPr/>
        </p:nvPicPr>
        <p:blipFill>
          <a:blip r:embed="rId2"/>
          <a:stretch>
            <a:fillRect/>
          </a:stretch>
        </p:blipFill>
        <p:spPr>
          <a:xfrm>
            <a:off x="3028037" y="4950021"/>
            <a:ext cx="4903988" cy="108259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6502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）纤维素——构成植物细胞壁的基础物质</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①在酸催化下完全水解后生成葡萄糖：</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smtClean="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纤维素在一定条件下可与浓硝酸发生酯化反应得到纤维素硝酸酯（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俗称硝化纤维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430910" y="1916832"/>
            <a:ext cx="4369721" cy="967790"/>
          </a:xfrm>
          <a:prstGeom prst="rect">
            <a:avLst/>
          </a:prstGeom>
        </p:spPr>
      </p:pic>
      <p:pic>
        <p:nvPicPr>
          <p:cNvPr id="5" name="图片 4"/>
          <p:cNvPicPr>
            <a:picLocks noChangeAspect="1"/>
          </p:cNvPicPr>
          <p:nvPr/>
        </p:nvPicPr>
        <p:blipFill>
          <a:blip r:embed="rId2"/>
          <a:stretch>
            <a:fillRect/>
          </a:stretch>
        </p:blipFill>
        <p:spPr>
          <a:xfrm>
            <a:off x="1194599" y="4354251"/>
            <a:ext cx="4957239" cy="1817295"/>
          </a:xfrm>
          <a:prstGeom prst="rect">
            <a:avLst/>
          </a:prstGeom>
        </p:spPr>
      </p:pic>
      <p:pic>
        <p:nvPicPr>
          <p:cNvPr id="6" name="图片 5"/>
          <p:cNvPicPr>
            <a:picLocks noChangeAspect="1"/>
          </p:cNvPicPr>
          <p:nvPr/>
        </p:nvPicPr>
        <p:blipFill>
          <a:blip r:embed="rId3"/>
          <a:stretch>
            <a:fillRect/>
          </a:stretch>
        </p:blipFill>
        <p:spPr>
          <a:xfrm>
            <a:off x="6151838" y="4321992"/>
            <a:ext cx="4623888" cy="1881814"/>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3306</Words>
  <Application>WPS 演示</Application>
  <PresentationFormat>自定义</PresentationFormat>
  <Paragraphs>203</Paragraphs>
  <Slides>28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28</vt:i4>
      </vt:variant>
    </vt:vector>
  </HeadingPairs>
  <TitlesOfParts>
    <vt:vector size="40" baseType="lpstr">
      <vt:lpstr>Arial</vt:lpstr>
      <vt:lpstr>宋体</vt:lpstr>
      <vt:lpstr>Wingdings</vt:lpstr>
      <vt:lpstr>Times New Roman</vt:lpstr>
      <vt:lpstr>楷体</vt:lpstr>
      <vt:lpstr>微软雅黑</vt:lpstr>
      <vt:lpstr>黑体</vt:lpstr>
      <vt:lpstr>Cambria Math</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622</cp:revision>
  <dcterms:created xsi:type="dcterms:W3CDTF">2020-11-06T05:24:00Z</dcterms:created>
  <dcterms:modified xsi:type="dcterms:W3CDTF">2025-11-25T07:05:43Z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15A0AF2B3EF1491C9D1C09DD036E2793_12</vt:lpwstr>
  </property>
</Properties>
</file>